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2"/>
  </p:notesMasterIdLst>
  <p:sldIdLst>
    <p:sldId id="256" r:id="rId2"/>
    <p:sldId id="257" r:id="rId3"/>
    <p:sldId id="258" r:id="rId4"/>
    <p:sldId id="271" r:id="rId5"/>
    <p:sldId id="265" r:id="rId6"/>
    <p:sldId id="267" r:id="rId7"/>
    <p:sldId id="272" r:id="rId8"/>
    <p:sldId id="266" r:id="rId9"/>
    <p:sldId id="273" r:id="rId10"/>
    <p:sldId id="268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5755"/>
  </p:normalViewPr>
  <p:slideViewPr>
    <p:cSldViewPr snapToGrid="0">
      <p:cViewPr varScale="1">
        <p:scale>
          <a:sx n="121" d="100"/>
          <a:sy n="121" d="100"/>
        </p:scale>
        <p:origin x="200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F80495-1AB3-4D48-A2D4-03B2A56762BE}" type="datetimeFigureOut">
              <a:rPr lang="en-US" smtClean="0"/>
              <a:t>5/30/23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09662A-FD04-2548-A3AF-B5E261B74C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944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09662A-FD04-2548-A3AF-B5E261B74C3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9582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3FDE4C5F-66FB-8348-9837-57D54EF480B8}" type="datetimeFigureOut">
              <a:rPr lang="en-US" smtClean="0"/>
              <a:t>5/30/23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AE0BE-3779-7344-996E-7045FCC15712}" type="slidenum">
              <a:rPr lang="en-US" smtClean="0"/>
              <a:t>‹#›</a:t>
            </a:fld>
            <a:endParaRPr lang="en-US"/>
          </a:p>
        </p:txBody>
      </p:sp>
      <p:cxnSp>
        <p:nvCxnSpPr>
          <p:cNvPr id="13" name="Straight Connector 12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blipFill dpi="0" rotWithShape="1"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133350" ty="-635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857896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E4C5F-66FB-8348-9837-57D54EF480B8}" type="datetimeFigureOut">
              <a:rPr lang="en-US" smtClean="0"/>
              <a:t>5/30/23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AE0BE-3779-7344-996E-7045FCC15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3349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E4C5F-66FB-8348-9837-57D54EF480B8}" type="datetimeFigureOut">
              <a:rPr lang="en-US" smtClean="0"/>
              <a:t>5/30/23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AE0BE-3779-7344-996E-7045FCC15712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26562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E4C5F-66FB-8348-9837-57D54EF480B8}" type="datetimeFigureOut">
              <a:rPr lang="en-US" smtClean="0"/>
              <a:t>5/30/23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AE0BE-3779-7344-996E-7045FCC15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7278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E4C5F-66FB-8348-9837-57D54EF480B8}" type="datetimeFigureOut">
              <a:rPr lang="en-US" smtClean="0"/>
              <a:t>5/30/23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AE0BE-3779-7344-996E-7045FCC15712}" type="slidenum">
              <a:rPr lang="en-US" smtClean="0"/>
              <a:t>‹#›</a:t>
            </a:fld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blipFill dpi="0" rotWithShape="1"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rcRect/>
            <a:tile tx="-133350" ty="-635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57947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E4C5F-66FB-8348-9837-57D54EF480B8}" type="datetimeFigureOut">
              <a:rPr lang="en-US" smtClean="0"/>
              <a:t>5/30/23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AE0BE-3779-7344-996E-7045FCC15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2624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E4C5F-66FB-8348-9837-57D54EF480B8}" type="datetimeFigureOut">
              <a:rPr lang="en-US" smtClean="0"/>
              <a:t>5/30/23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AE0BE-3779-7344-996E-7045FCC15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9470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E4C5F-66FB-8348-9837-57D54EF480B8}" type="datetimeFigureOut">
              <a:rPr lang="en-US" smtClean="0"/>
              <a:t>5/30/23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AE0BE-3779-7344-996E-7045FCC15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4690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E4C5F-66FB-8348-9837-57D54EF480B8}" type="datetimeFigureOut">
              <a:rPr lang="en-US" smtClean="0"/>
              <a:t>5/30/23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AE0BE-3779-7344-996E-7045FCC15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5498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E4C5F-66FB-8348-9837-57D54EF480B8}" type="datetimeFigureOut">
              <a:rPr lang="en-US" smtClean="0"/>
              <a:t>5/30/23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AE0BE-3779-7344-996E-7045FCC15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3953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E4C5F-66FB-8348-9837-57D54EF480B8}" type="datetimeFigureOut">
              <a:rPr lang="en-US" smtClean="0"/>
              <a:t>5/30/23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AE0BE-3779-7344-996E-7045FCC1571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90359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3FDE4C5F-66FB-8348-9837-57D54EF480B8}" type="datetimeFigureOut">
              <a:rPr lang="en-US" smtClean="0"/>
              <a:t>5/30/23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2EAAE0BE-3779-7344-996E-7045FCC1571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8073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67EEE2-81EB-8201-65EA-D19A2C1787D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IE" sz="2800" b="1" dirty="0">
                <a:effectLst/>
              </a:rPr>
              <a:t>Automatic Classifications of solos and kicks in </a:t>
            </a:r>
            <a:r>
              <a:rPr lang="en-IE" sz="2800" b="1" dirty="0" err="1">
                <a:effectLst/>
              </a:rPr>
              <a:t>gaelic</a:t>
            </a:r>
            <a:r>
              <a:rPr lang="en-IE" sz="2800" b="1" dirty="0">
                <a:effectLst/>
              </a:rPr>
              <a:t> football using accelerometer data</a:t>
            </a:r>
            <a:endParaRPr lang="en-US" sz="2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246FB5-3460-E6CC-4463-BFB693E1193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cs typeface="Calibri" panose="020F0502020204030204" pitchFamily="34" charset="0"/>
              </a:rPr>
              <a:t>By Robert Dowd</a:t>
            </a:r>
          </a:p>
        </p:txBody>
      </p:sp>
    </p:spTree>
    <p:extLst>
      <p:ext uri="{BB962C8B-B14F-4D97-AF65-F5344CB8AC3E}">
        <p14:creationId xmlns:p14="http://schemas.microsoft.com/office/powerpoint/2010/main" val="33927654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8F700-FEF4-769A-91F3-29B0FE887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and 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5AD35B-A06A-3058-4104-222791647B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1253" y="1767585"/>
            <a:ext cx="10605897" cy="4947540"/>
          </a:xfrm>
        </p:spPr>
        <p:txBody>
          <a:bodyPr>
            <a:normAutofit/>
          </a:bodyPr>
          <a:lstStyle/>
          <a:p>
            <a:pPr>
              <a:buClr>
                <a:schemeClr val="tx1"/>
              </a:buClr>
              <a:buFont typeface="Wingdings" pitchFamily="2" charset="2"/>
              <a:buChar char="Ø"/>
            </a:pPr>
            <a:r>
              <a:rPr lang="en-IE" sz="2000" dirty="0">
                <a:effectLst/>
                <a:latin typeface="Calibri" panose="020F0502020204030204" pitchFamily="34" charset="0"/>
              </a:rPr>
              <a:t>Both SVM and Random Forest Models can identify kicks in Gaelic football accurately</a:t>
            </a:r>
          </a:p>
          <a:p>
            <a:pPr>
              <a:buClr>
                <a:schemeClr val="tx1"/>
              </a:buClr>
              <a:buFont typeface="Wingdings" pitchFamily="2" charset="2"/>
              <a:buChar char="Ø"/>
            </a:pPr>
            <a:r>
              <a:rPr lang="en-IE" sz="2000" dirty="0">
                <a:latin typeface="Calibri" panose="020F0502020204030204" pitchFamily="34" charset="0"/>
              </a:rPr>
              <a:t>More detailed actions such as solos are more difficult to identify</a:t>
            </a:r>
          </a:p>
          <a:p>
            <a:pPr marL="0" indent="0">
              <a:buClr>
                <a:schemeClr val="tx1"/>
              </a:buClr>
              <a:buNone/>
            </a:pPr>
            <a:r>
              <a:rPr lang="en-IE" sz="2000" b="1" dirty="0">
                <a:effectLst/>
                <a:latin typeface="Calibri" panose="020F0502020204030204" pitchFamily="34" charset="0"/>
              </a:rPr>
              <a:t>Why?</a:t>
            </a:r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en-IE" sz="2000" dirty="0">
                <a:latin typeface="Calibri" panose="020F0502020204030204" pitchFamily="34" charset="0"/>
              </a:rPr>
              <a:t>The length of time for a solo can vary </a:t>
            </a:r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en-IE" sz="2000" dirty="0">
                <a:effectLst/>
                <a:latin typeface="Calibri" panose="020F0502020204030204" pitchFamily="34" charset="0"/>
              </a:rPr>
              <a:t>Solos are similar to running</a:t>
            </a:r>
          </a:p>
          <a:p>
            <a:pPr marL="0" indent="0">
              <a:buClr>
                <a:schemeClr val="tx1"/>
              </a:buClr>
              <a:buNone/>
            </a:pPr>
            <a:r>
              <a:rPr lang="en-IE" sz="2000" b="1" dirty="0">
                <a:latin typeface="Calibri" panose="020F0502020204030204" pitchFamily="34" charset="0"/>
              </a:rPr>
              <a:t>Future Research and Recommendations</a:t>
            </a:r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en-IE" sz="2000" dirty="0">
                <a:latin typeface="Calibri" panose="020F0502020204030204" pitchFamily="34" charset="0"/>
              </a:rPr>
              <a:t>Test with a larger sample size </a:t>
            </a:r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en-IE" sz="2000" dirty="0">
                <a:latin typeface="Calibri" panose="020F0502020204030204" pitchFamily="34" charset="0"/>
              </a:rPr>
              <a:t>Test over the period of a game (may find more false positives for solos)</a:t>
            </a:r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en-IE" sz="2000" dirty="0">
                <a:latin typeface="Calibri" panose="020F0502020204030204" pitchFamily="34" charset="0"/>
              </a:rPr>
              <a:t>Improve solo detection models with gyroscope data (successfully when identifying walking and running</a:t>
            </a:r>
            <a:r>
              <a:rPr lang="en-IE" sz="2000" dirty="0"/>
              <a:t>) </a:t>
            </a:r>
            <a:r>
              <a:rPr lang="en-IE" sz="1600" kern="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(Miao et al., 2015)</a:t>
            </a:r>
            <a:endParaRPr lang="en-IE" sz="1600" dirty="0"/>
          </a:p>
          <a:p>
            <a:pPr marL="0" indent="0">
              <a:buClr>
                <a:schemeClr val="tx1"/>
              </a:buClr>
              <a:buNone/>
            </a:pPr>
            <a:r>
              <a:rPr lang="en-IE" sz="16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Miao, F. </a:t>
            </a:r>
            <a:r>
              <a:rPr lang="en-IE" sz="1600" i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et al.</a:t>
            </a:r>
            <a:r>
              <a:rPr lang="en-IE" sz="16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 (2015) ‘Identifying typical physical activity on smartphone with varying positions and orientations’, </a:t>
            </a:r>
            <a:r>
              <a:rPr lang="en-IE" sz="1600" i="1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BioMedical</a:t>
            </a:r>
            <a:r>
              <a:rPr lang="en-IE" sz="1600" i="1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Engineering </a:t>
            </a:r>
            <a:r>
              <a:rPr lang="en-IE" sz="1600" i="1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OnLine</a:t>
            </a:r>
            <a:r>
              <a:rPr lang="en-IE" sz="16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, 14(1). doi:10.1186/s12938-015-0026-4. </a:t>
            </a:r>
            <a:endParaRPr lang="en-IE" sz="1600" dirty="0">
              <a:effectLst/>
              <a:ea typeface="Times New Roman" panose="02020603050405020304" pitchFamily="18" charset="0"/>
            </a:endParaRPr>
          </a:p>
          <a:p>
            <a:pPr>
              <a:buClr>
                <a:schemeClr val="tx1"/>
              </a:buClr>
              <a:buFont typeface="Wingdings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72275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E3FB3-1A25-1CFA-58F1-BBA220758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cs typeface="Calibri" panose="020F0502020204030204" pitchFamily="34" charset="0"/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249AB2-FFD3-32A6-A879-54933288D3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2972" y="1857737"/>
            <a:ext cx="11001375" cy="4762982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None/>
            </a:pPr>
            <a:endParaRPr lang="en-IE" dirty="0">
              <a:effectLst/>
              <a:latin typeface="+mj-lt"/>
            </a:endParaRPr>
          </a:p>
          <a:p>
            <a:pPr marL="0" indent="0">
              <a:buClr>
                <a:schemeClr val="tx1"/>
              </a:buClr>
              <a:buNone/>
            </a:pPr>
            <a:r>
              <a:rPr lang="en-IE" b="1" dirty="0">
                <a:effectLst/>
                <a:latin typeface="+mj-lt"/>
              </a:rPr>
              <a:t>The objectives of this project are: </a:t>
            </a:r>
          </a:p>
          <a:p>
            <a:pPr lvl="0">
              <a:buClr>
                <a:schemeClr val="tx1"/>
              </a:buClr>
              <a:buFont typeface="Wingdings" pitchFamily="2" charset="2"/>
              <a:buChar char="Ø"/>
            </a:pPr>
            <a:r>
              <a:rPr lang="en-IE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Identify potential durations and predictive characteristics of solos, kicks or shots.</a:t>
            </a:r>
          </a:p>
          <a:p>
            <a:pPr lvl="0">
              <a:buClr>
                <a:schemeClr val="tx1"/>
              </a:buClr>
              <a:buFont typeface="Wingdings" pitchFamily="2" charset="2"/>
              <a:buChar char="Ø"/>
            </a:pPr>
            <a:r>
              <a:rPr lang="en-IE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Build a machine learning model using support vector machines and random forests that will classify Gaelic players solos, kicks or shots</a:t>
            </a:r>
          </a:p>
          <a:p>
            <a:pPr lvl="0">
              <a:buClr>
                <a:schemeClr val="tx1"/>
              </a:buClr>
              <a:buFont typeface="Wingdings" pitchFamily="2" charset="2"/>
              <a:buChar char="Ø"/>
            </a:pPr>
            <a:r>
              <a:rPr lang="en-IE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Assess the quality of the models and compare them</a:t>
            </a:r>
          </a:p>
          <a:p>
            <a:pPr marL="0" lvl="0" indent="0">
              <a:buClr>
                <a:schemeClr val="tx1"/>
              </a:buClr>
              <a:buNone/>
            </a:pPr>
            <a:endParaRPr lang="en-IE" sz="2000" dirty="0">
              <a:latin typeface="+mj-lt"/>
            </a:endParaRPr>
          </a:p>
          <a:p>
            <a:pPr marL="0" indent="0">
              <a:buClr>
                <a:schemeClr val="tx1"/>
              </a:buClr>
              <a:buNone/>
            </a:pPr>
            <a:r>
              <a:rPr lang="en-IE" b="1" dirty="0">
                <a:effectLst/>
                <a:latin typeface="+mj-lt"/>
              </a:rPr>
              <a:t>Who could benefit from this project?</a:t>
            </a:r>
          </a:p>
          <a:p>
            <a:r>
              <a:rPr lang="en-IE" sz="20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Football players or coaches can use this project to assess a player's possession of the ball, and the quantity of solos, kicks and shots completed throughout a training practice or game.</a:t>
            </a:r>
          </a:p>
          <a:p>
            <a:pPr marL="0" indent="0">
              <a:buClr>
                <a:schemeClr val="tx1"/>
              </a:buClr>
              <a:buNone/>
            </a:pPr>
            <a:endParaRPr lang="en-IE" dirty="0">
              <a:effectLst/>
              <a:latin typeface="+mj-lt"/>
            </a:endParaRPr>
          </a:p>
          <a:p>
            <a:pPr marL="0" indent="0">
              <a:buClr>
                <a:schemeClr val="tx1"/>
              </a:buClr>
              <a:buNone/>
            </a:pPr>
            <a:endParaRPr lang="en-IE" dirty="0">
              <a:effectLst/>
              <a:latin typeface="+mj-lt"/>
            </a:endParaRP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23834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3FE06-88A0-9AC2-B4C4-4B08992308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09131C-7ACD-B01D-35FE-2847556F71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384" y="1813941"/>
            <a:ext cx="10661794" cy="4458843"/>
          </a:xfrm>
        </p:spPr>
        <p:txBody>
          <a:bodyPr>
            <a:normAutofit lnSpcReduction="10000"/>
          </a:bodyPr>
          <a:lstStyle/>
          <a:p>
            <a:pPr marL="0" indent="0">
              <a:buClr>
                <a:schemeClr val="tx1"/>
              </a:buClr>
              <a:buNone/>
            </a:pPr>
            <a:endParaRPr lang="en-IE" b="1" dirty="0">
              <a:effectLst/>
              <a:latin typeface="+mj-lt"/>
            </a:endParaRPr>
          </a:p>
          <a:p>
            <a:pPr marL="0" indent="0">
              <a:buClr>
                <a:schemeClr val="tx1"/>
              </a:buClr>
              <a:buNone/>
            </a:pPr>
            <a:r>
              <a:rPr lang="en-IE" b="1" dirty="0">
                <a:effectLst/>
                <a:latin typeface="+mj-lt"/>
              </a:rPr>
              <a:t>What did we learn from our literature review?</a:t>
            </a:r>
          </a:p>
          <a:p>
            <a:pPr marL="0" indent="0">
              <a:buClr>
                <a:schemeClr val="tx1"/>
              </a:buClr>
              <a:buNone/>
            </a:pPr>
            <a:endParaRPr lang="en-US" dirty="0"/>
          </a:p>
          <a:p>
            <a:pPr>
              <a:buClr>
                <a:schemeClr val="tx1"/>
              </a:buClr>
              <a:buFont typeface="Wingdings" pitchFamily="2" charset="2"/>
              <a:buChar char="Ø"/>
            </a:pPr>
            <a:r>
              <a:rPr lang="en-US" sz="2000" dirty="0"/>
              <a:t>SVMs and Random Forests are effect machine learning algorithms for detecting kicks</a:t>
            </a:r>
          </a:p>
          <a:p>
            <a:pPr>
              <a:buClr>
                <a:schemeClr val="tx1"/>
              </a:buClr>
              <a:buFont typeface="Wingdings" pitchFamily="2" charset="2"/>
              <a:buChar char="Ø"/>
            </a:pPr>
            <a:r>
              <a:rPr lang="en-US" sz="2000" dirty="0"/>
              <a:t>Potential windows for player actions can be found using sliding windows, peak detection and the magnitude value of accelerometer data</a:t>
            </a:r>
          </a:p>
          <a:p>
            <a:pPr>
              <a:buClr>
                <a:schemeClr val="tx1"/>
              </a:buClr>
              <a:buFont typeface="Wingdings" pitchFamily="2" charset="2"/>
              <a:buChar char="Ø"/>
            </a:pPr>
            <a:r>
              <a:rPr lang="en-US" sz="2000" dirty="0"/>
              <a:t>Constructed predictor characteristics from these windows such as </a:t>
            </a:r>
            <a:r>
              <a:rPr lang="en-GB" sz="2000" kern="0" dirty="0">
                <a:effectLst/>
                <a:ea typeface="Calibri" panose="020F0502020204030204" pitchFamily="34" charset="0"/>
              </a:rPr>
              <a:t>standard deviation, variance, max value, min value, interquartile range, skewness, and kurtosis.</a:t>
            </a:r>
            <a:r>
              <a:rPr lang="en-IE" sz="2000" dirty="0">
                <a:effectLst/>
              </a:rPr>
              <a:t> </a:t>
            </a:r>
          </a:p>
          <a:p>
            <a:pPr>
              <a:buClr>
                <a:schemeClr val="tx1"/>
              </a:buClr>
              <a:buFont typeface="Wingdings" pitchFamily="2" charset="2"/>
              <a:buChar char="Ø"/>
            </a:pPr>
            <a:r>
              <a:rPr lang="en-US" dirty="0"/>
              <a:t>Access models performance using sensitivity (recall) or precision </a:t>
            </a:r>
          </a:p>
          <a:p>
            <a:r>
              <a:rPr lang="en-GB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Sensitivity = TP / (TP + FN) </a:t>
            </a:r>
            <a:endParaRPr lang="en-IE" sz="18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GB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Precision = TP / (TP + FP)</a:t>
            </a:r>
            <a:endParaRPr lang="en-IE" sz="18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buClr>
                <a:schemeClr val="tx1"/>
              </a:buClr>
              <a:buFont typeface="Wingdings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78625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3FE06-88A0-9AC2-B4C4-4B08992308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Collection and Cleaning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09131C-7ACD-B01D-35FE-2847556F71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384" y="1813941"/>
            <a:ext cx="8506087" cy="4458843"/>
          </a:xfrm>
        </p:spPr>
        <p:txBody>
          <a:bodyPr>
            <a:normAutofit/>
          </a:bodyPr>
          <a:lstStyle/>
          <a:p>
            <a:pPr>
              <a:buClr>
                <a:schemeClr val="tx1"/>
              </a:buClr>
              <a:buFont typeface="Wingdings" pitchFamily="2" charset="2"/>
              <a:buChar char="Ø"/>
            </a:pPr>
            <a:r>
              <a:rPr lang="en-IE" dirty="0"/>
              <a:t>Accelerometer data using an accelerometer attached to 4 players legs when the player was running while soloing, kicking and taking shots at random for roughly 5 minutes each</a:t>
            </a:r>
          </a:p>
          <a:p>
            <a:pPr>
              <a:buClr>
                <a:schemeClr val="tx1"/>
              </a:buClr>
              <a:buFont typeface="Wingdings" pitchFamily="2" charset="2"/>
              <a:buChar char="Ø"/>
            </a:pPr>
            <a:r>
              <a:rPr lang="en-IE" dirty="0">
                <a:effectLst/>
              </a:rPr>
              <a:t>Each accelerometer value represented 100</a:t>
            </a:r>
            <a:r>
              <a:rPr lang="en-IE" baseline="30000" dirty="0">
                <a:effectLst/>
              </a:rPr>
              <a:t>th</a:t>
            </a:r>
            <a:r>
              <a:rPr lang="en-IE" dirty="0">
                <a:effectLst/>
              </a:rPr>
              <a:t> of a second</a:t>
            </a:r>
          </a:p>
          <a:p>
            <a:pPr>
              <a:buClr>
                <a:schemeClr val="tx1"/>
              </a:buClr>
              <a:buFont typeface="Wingdings" pitchFamily="2" charset="2"/>
              <a:buChar char="Ø"/>
            </a:pPr>
            <a:r>
              <a:rPr lang="en-US" dirty="0"/>
              <a:t>Convert accelerometer data to g-force. 9.8m/s/s = 1G.</a:t>
            </a:r>
          </a:p>
          <a:p>
            <a:pPr>
              <a:buClr>
                <a:schemeClr val="tx1"/>
              </a:buClr>
              <a:buFont typeface="Wingdings" pitchFamily="2" charset="2"/>
              <a:buChar char="Ø"/>
            </a:pPr>
            <a:endParaRPr lang="en-US" dirty="0"/>
          </a:p>
          <a:p>
            <a:pPr marL="0" indent="0">
              <a:buClr>
                <a:schemeClr val="tx1"/>
              </a:buClr>
              <a:buNone/>
            </a:pPr>
            <a:r>
              <a:rPr lang="en-US" dirty="0"/>
              <a:t>When the accelerometer was stationary the gravitational influence was 82.</a:t>
            </a:r>
          </a:p>
          <a:p>
            <a:pPr marL="0" indent="0">
              <a:buClr>
                <a:schemeClr val="tx1"/>
              </a:buClr>
              <a:buNone/>
            </a:pPr>
            <a:r>
              <a:rPr lang="en-US" dirty="0"/>
              <a:t>To covert our accelerometer to g-forces we divided the the data by 82.</a:t>
            </a:r>
          </a:p>
          <a:p>
            <a:pPr marL="0" indent="0">
              <a:buClr>
                <a:schemeClr val="tx1"/>
              </a:buClr>
              <a:buNone/>
            </a:pPr>
            <a:endParaRPr lang="en-US" dirty="0"/>
          </a:p>
          <a:p>
            <a:pPr>
              <a:buFont typeface="Wingdings" pitchFamily="2" charset="2"/>
              <a:buChar char="§"/>
            </a:pPr>
            <a:endParaRPr lang="en-US" dirty="0"/>
          </a:p>
        </p:txBody>
      </p:sp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1391A650-4A3D-5780-7536-49F91E868A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8583" y="1813941"/>
            <a:ext cx="1896745" cy="278209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87ECD38-DBE8-0716-3891-B7A18F043564}"/>
              </a:ext>
            </a:extLst>
          </p:cNvPr>
          <p:cNvSpPr txBox="1"/>
          <p:nvPr/>
        </p:nvSpPr>
        <p:spPr>
          <a:xfrm>
            <a:off x="9294471" y="4928244"/>
            <a:ext cx="256497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Figure 1: Accelerometer placement on the players leg and axes orientation (Cust, 2020).</a:t>
            </a:r>
            <a:endParaRPr lang="en-IE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4BCB4B-5961-B3D4-81C1-1DDC46D342C6}"/>
              </a:ext>
            </a:extLst>
          </p:cNvPr>
          <p:cNvSpPr txBox="1"/>
          <p:nvPr/>
        </p:nvSpPr>
        <p:spPr>
          <a:xfrm>
            <a:off x="788385" y="5984362"/>
            <a:ext cx="8181996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1600" dirty="0">
                <a:effectLst/>
                <a:ea typeface="Times New Roman" panose="02020603050405020304" pitchFamily="18" charset="0"/>
              </a:rPr>
              <a:t>Cust, E.E. (2020) </a:t>
            </a:r>
            <a:r>
              <a:rPr lang="en-IE" sz="1600" i="1" dirty="0">
                <a:effectLst/>
                <a:ea typeface="Times New Roman" panose="02020603050405020304" pitchFamily="18" charset="0"/>
              </a:rPr>
              <a:t>An Investigation into Kicking in Women’s Australian Football, </a:t>
            </a:r>
            <a:r>
              <a:rPr lang="en-IE" sz="1600" dirty="0">
                <a:effectLst/>
                <a:ea typeface="Times New Roman" panose="02020603050405020304" pitchFamily="18" charset="0"/>
              </a:rPr>
              <a:t>thesis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90607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3FE06-88A0-9AC2-B4C4-4B08992308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09131C-7ACD-B01D-35FE-2847556F71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6312" y="1834575"/>
            <a:ext cx="6021388" cy="4705121"/>
          </a:xfrm>
        </p:spPr>
        <p:txBody>
          <a:bodyPr>
            <a:normAutofit lnSpcReduction="10000"/>
          </a:bodyPr>
          <a:lstStyle/>
          <a:p>
            <a:pPr>
              <a:buClr>
                <a:schemeClr val="tx1"/>
              </a:buClr>
              <a:buFont typeface="Wingdings" pitchFamily="2" charset="2"/>
              <a:buChar char="Ø"/>
            </a:pPr>
            <a:endParaRPr lang="en-US" dirty="0"/>
          </a:p>
          <a:p>
            <a:pPr>
              <a:buClr>
                <a:schemeClr val="tx1"/>
              </a:buClr>
              <a:buFont typeface="Wingdings" pitchFamily="2" charset="2"/>
              <a:buChar char="Ø"/>
            </a:pPr>
            <a:r>
              <a:rPr lang="en-US" sz="2000" dirty="0"/>
              <a:t>Applying Butterworth Filter improved the readability of our data</a:t>
            </a:r>
          </a:p>
          <a:p>
            <a:pPr>
              <a:buClr>
                <a:schemeClr val="tx1"/>
              </a:buClr>
              <a:buFont typeface="Wingdings" pitchFamily="2" charset="2"/>
              <a:buChar char="Ø"/>
            </a:pPr>
            <a:r>
              <a:rPr lang="en-US" sz="2000" dirty="0"/>
              <a:t>Explored 9 solos and 9 kicks taken when a player was standing and discovered:</a:t>
            </a:r>
          </a:p>
          <a:p>
            <a:pPr marL="0" indent="0">
              <a:buClr>
                <a:schemeClr val="tx1"/>
              </a:buClr>
              <a:buNone/>
            </a:pPr>
            <a:r>
              <a:rPr lang="en-US" sz="2000" dirty="0"/>
              <a:t>Time for Solo = 1 to 1.25 seconds </a:t>
            </a:r>
          </a:p>
          <a:p>
            <a:pPr marL="0" indent="0">
              <a:buClr>
                <a:schemeClr val="tx1"/>
              </a:buClr>
              <a:buNone/>
            </a:pPr>
            <a:r>
              <a:rPr lang="en-US" sz="2000" dirty="0"/>
              <a:t>Time for Kick = 1 </a:t>
            </a:r>
          </a:p>
          <a:p>
            <a:pPr>
              <a:buClr>
                <a:schemeClr val="tx1"/>
              </a:buClr>
              <a:buFont typeface="Wingdings" pitchFamily="2" charset="2"/>
              <a:buChar char="Ø"/>
            </a:pPr>
            <a:r>
              <a:rPr lang="en-US" sz="2000" dirty="0"/>
              <a:t>Applied peak detection and discovered solos contain 4 unique peaks</a:t>
            </a:r>
          </a:p>
          <a:p>
            <a:pPr>
              <a:buClr>
                <a:schemeClr val="tx1"/>
              </a:buClr>
              <a:buFont typeface="Wingdings" pitchFamily="2" charset="2"/>
              <a:buChar char="Ø"/>
            </a:pPr>
            <a:r>
              <a:rPr lang="en-US" sz="2000" dirty="0"/>
              <a:t>Identified minimum magnitude values </a:t>
            </a:r>
          </a:p>
          <a:p>
            <a:pPr marL="0" indent="0">
              <a:buClr>
                <a:schemeClr val="tx1"/>
              </a:buClr>
              <a:buNone/>
            </a:pPr>
            <a:r>
              <a:rPr lang="en-US" sz="2000" dirty="0"/>
              <a:t>Min Magnitude for Solo = 2G</a:t>
            </a:r>
          </a:p>
          <a:p>
            <a:pPr marL="0" indent="0">
              <a:buClr>
                <a:schemeClr val="tx1"/>
              </a:buClr>
              <a:buNone/>
            </a:pPr>
            <a:r>
              <a:rPr lang="en-US" sz="2000" dirty="0"/>
              <a:t>Min Magnitude for Kick = 5G</a:t>
            </a:r>
          </a:p>
          <a:p>
            <a:pPr>
              <a:buClr>
                <a:schemeClr val="tx1"/>
              </a:buClr>
              <a:buFont typeface="Wingdings" pitchFamily="2" charset="2"/>
              <a:buChar char="Ø"/>
            </a:pPr>
            <a:endParaRPr lang="en-US" sz="2000" dirty="0"/>
          </a:p>
          <a:p>
            <a:pPr marL="0" indent="0">
              <a:buClr>
                <a:schemeClr val="tx1"/>
              </a:buClr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 descr="Chart, line chart, histogram&#10;&#10;Description automatically generated">
            <a:extLst>
              <a:ext uri="{FF2B5EF4-FFF2-40B4-BE49-F238E27FC236}">
                <a16:creationId xmlns:a16="http://schemas.microsoft.com/office/drawing/2014/main" id="{5D10A8DC-14B4-AE94-4AD6-D9A96F7354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0694" y="585216"/>
            <a:ext cx="3351167" cy="240829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7CAF6EF-0442-3E57-0A2A-DFD8084A66F4}"/>
              </a:ext>
            </a:extLst>
          </p:cNvPr>
          <p:cNvSpPr txBox="1"/>
          <p:nvPr/>
        </p:nvSpPr>
        <p:spPr>
          <a:xfrm>
            <a:off x="7259254" y="3040333"/>
            <a:ext cx="473404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Figure 2: G-Force of a Solo on X Axis showing the Raw Unfiltered Data and the Butterworth Filtered Data</a:t>
            </a:r>
            <a:endParaRPr lang="en-IE" sz="16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6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A612480C-5C28-A932-405D-1DCF7C450A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0694" y="3653460"/>
            <a:ext cx="3351167" cy="240829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B17A3FF-2C70-5764-85CE-12D724A0FE61}"/>
              </a:ext>
            </a:extLst>
          </p:cNvPr>
          <p:cNvSpPr txBox="1"/>
          <p:nvPr/>
        </p:nvSpPr>
        <p:spPr>
          <a:xfrm>
            <a:off x="7482066" y="6061756"/>
            <a:ext cx="428842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6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Figure 3: Peak Detection on Butterworth Filtered G-Force of a Solo on X Axis</a:t>
            </a:r>
            <a:endParaRPr lang="en-IE" sz="16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30815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3FE06-88A0-9AC2-B4C4-4B08992308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Engineering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09131C-7ACD-B01D-35FE-2847556F71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6312" y="1834575"/>
            <a:ext cx="10191560" cy="4458843"/>
          </a:xfrm>
        </p:spPr>
        <p:txBody>
          <a:bodyPr>
            <a:normAutofit/>
          </a:bodyPr>
          <a:lstStyle/>
          <a:p>
            <a:pPr>
              <a:buClr>
                <a:schemeClr val="tx1"/>
              </a:buClr>
              <a:buFont typeface="Wingdings" pitchFamily="2" charset="2"/>
              <a:buChar char="Ø"/>
            </a:pPr>
            <a:r>
              <a:rPr lang="en-US" sz="2000" dirty="0"/>
              <a:t>Constructed a sliding window over 1.5 second periods to gather potential windows</a:t>
            </a:r>
          </a:p>
          <a:p>
            <a:pPr marL="0" indent="0">
              <a:buClr>
                <a:schemeClr val="tx1"/>
              </a:buClr>
              <a:buNone/>
            </a:pPr>
            <a:r>
              <a:rPr lang="en-US" sz="2000" b="1" dirty="0"/>
              <a:t>Algorithm for solo windows based on their characteristics</a:t>
            </a:r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en-US" sz="2000" dirty="0"/>
              <a:t>Magnitude Value over 1.5G (Min = 2G)</a:t>
            </a:r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en-US" sz="2000" dirty="0"/>
              <a:t>Contains more than 3 peaks</a:t>
            </a:r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en-US" sz="2000" dirty="0"/>
              <a:t>Remove duplicates windows with the same max value time.</a:t>
            </a:r>
          </a:p>
          <a:p>
            <a:pPr marL="0" indent="0">
              <a:buClr>
                <a:schemeClr val="tx1"/>
              </a:buClr>
              <a:buNone/>
            </a:pPr>
            <a:r>
              <a:rPr lang="en-US" sz="2000" b="1" dirty="0"/>
              <a:t>Algorithm for kick windows based on their characteristics</a:t>
            </a:r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en-US" sz="2000" dirty="0"/>
              <a:t>Magnitude Value over 3.5G (Min = 5G)</a:t>
            </a:r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en-US" sz="2000" dirty="0"/>
              <a:t>Remove duplicates windows with the same max value time.</a:t>
            </a:r>
          </a:p>
          <a:p>
            <a:pPr marL="0" indent="0">
              <a:buClr>
                <a:schemeClr val="tx1"/>
              </a:buClr>
              <a:buNone/>
            </a:pPr>
            <a:endParaRPr lang="en-US" sz="2000" b="1" dirty="0"/>
          </a:p>
          <a:p>
            <a:pPr marL="0" indent="0">
              <a:buClr>
                <a:schemeClr val="tx1"/>
              </a:buClr>
              <a:buNone/>
            </a:pPr>
            <a:endParaRPr lang="en-US" sz="2000" dirty="0"/>
          </a:p>
          <a:p>
            <a:pPr marL="0" indent="0">
              <a:buClr>
                <a:schemeClr val="tx1"/>
              </a:buClr>
              <a:buNone/>
            </a:pPr>
            <a:endParaRPr lang="en-US" sz="2000" b="1" dirty="0"/>
          </a:p>
          <a:p>
            <a:pPr>
              <a:buClr>
                <a:schemeClr val="tx1"/>
              </a:buClr>
              <a:buFont typeface="Wingdings" pitchFamily="2" charset="2"/>
              <a:buChar char="Ø"/>
            </a:pPr>
            <a:endParaRPr lang="en-US" sz="2000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46978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3FE06-88A0-9AC2-B4C4-4B08992308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Engineering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09131C-7ACD-B01D-35FE-2847556F71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1660955"/>
            <a:ext cx="6697703" cy="4458843"/>
          </a:xfrm>
        </p:spPr>
        <p:txBody>
          <a:bodyPr>
            <a:normAutofit/>
          </a:bodyPr>
          <a:lstStyle/>
          <a:p>
            <a:pPr>
              <a:buClr>
                <a:schemeClr val="tx1"/>
              </a:buClr>
              <a:buFont typeface="Wingdings" pitchFamily="2" charset="2"/>
              <a:buChar char="Ø"/>
            </a:pPr>
            <a:r>
              <a:rPr lang="en-US" sz="2000" dirty="0"/>
              <a:t>Manually label each window using recorded video footage</a:t>
            </a:r>
          </a:p>
          <a:p>
            <a:pPr>
              <a:buClr>
                <a:schemeClr val="tx1"/>
              </a:buClr>
              <a:buFont typeface="Wingdings" pitchFamily="2" charset="2"/>
              <a:buChar char="Ø"/>
            </a:pPr>
            <a:r>
              <a:rPr lang="en-US" sz="2000" dirty="0"/>
              <a:t>Constructed characteristic variables over a 1 second period for both solos and shots (explain with demo)</a:t>
            </a:r>
          </a:p>
          <a:p>
            <a:pPr>
              <a:buClr>
                <a:schemeClr val="tx1"/>
              </a:buClr>
              <a:buFont typeface="Wingdings" pitchFamily="2" charset="2"/>
              <a:buChar char="Ø"/>
            </a:pPr>
            <a:r>
              <a:rPr lang="en-US" sz="2000" dirty="0"/>
              <a:t>Characteristic variables are </a:t>
            </a:r>
            <a:r>
              <a:rPr lang="en-GB" sz="2000" kern="0" dirty="0">
                <a:effectLst/>
                <a:ea typeface="Calibri" panose="020F0502020204030204" pitchFamily="34" charset="0"/>
              </a:rPr>
              <a:t>standard deviation, variance, max value, min value, interquartile range, skewness, and kurtosis</a:t>
            </a:r>
            <a:r>
              <a:rPr lang="en-IE" sz="2000" dirty="0">
                <a:effectLst/>
              </a:rPr>
              <a:t> </a:t>
            </a:r>
            <a:endParaRPr lang="en-US" sz="2000" dirty="0"/>
          </a:p>
          <a:p>
            <a:pPr marL="0" indent="0">
              <a:buClr>
                <a:schemeClr val="tx1"/>
              </a:buClr>
              <a:buNone/>
            </a:pPr>
            <a:endParaRPr lang="en-US" sz="2000" dirty="0"/>
          </a:p>
          <a:p>
            <a:pPr marL="0" indent="0">
              <a:buClr>
                <a:schemeClr val="tx1"/>
              </a:buClr>
              <a:buNone/>
            </a:pPr>
            <a:endParaRPr lang="en-US" sz="2000" dirty="0"/>
          </a:p>
          <a:p>
            <a:pPr marL="0" indent="0">
              <a:buClr>
                <a:schemeClr val="tx1"/>
              </a:buClr>
              <a:buNone/>
            </a:pPr>
            <a:endParaRPr lang="en-US" sz="2000" dirty="0"/>
          </a:p>
          <a:p>
            <a:pPr marL="0" indent="0">
              <a:buClr>
                <a:schemeClr val="tx1"/>
              </a:buClr>
              <a:buNone/>
            </a:pPr>
            <a:endParaRPr lang="en-US" sz="2000" b="1" dirty="0"/>
          </a:p>
          <a:p>
            <a:pPr>
              <a:buClr>
                <a:schemeClr val="tx1"/>
              </a:buClr>
              <a:buFont typeface="Wingdings" pitchFamily="2" charset="2"/>
              <a:buChar char="Ø"/>
            </a:pPr>
            <a:endParaRPr lang="en-US" sz="2000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 descr="A picture containing text, screenshot, font, graphic design&#10;&#10;Description automatically generated">
            <a:extLst>
              <a:ext uri="{FF2B5EF4-FFF2-40B4-BE49-F238E27FC236}">
                <a16:creationId xmlns:a16="http://schemas.microsoft.com/office/drawing/2014/main" id="{76A8BE00-D827-2747-55F4-C07B4B3128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9923" y="3452746"/>
            <a:ext cx="4241805" cy="266705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C778E0D-EE4B-F5DE-AFD6-1FB55907CC74}"/>
              </a:ext>
            </a:extLst>
          </p:cNvPr>
          <p:cNvSpPr txBox="1"/>
          <p:nvPr/>
        </p:nvSpPr>
        <p:spPr>
          <a:xfrm>
            <a:off x="671974" y="6119798"/>
            <a:ext cx="740201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6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Figure 4: G-Force of 3 Solos and 1 Kick using Butterworth Filtered Data from Subject A.</a:t>
            </a:r>
            <a:endParaRPr lang="en-IE" sz="16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8" name="3solo1shot_4245F685-AF3F-4F61-85FE-A13AC04935D7.mp4">
            <a:hlinkClick r:id="" action="ppaction://media"/>
            <a:extLst>
              <a:ext uri="{FF2B5EF4-FFF2-40B4-BE49-F238E27FC236}">
                <a16:creationId xmlns:a16="http://schemas.microsoft.com/office/drawing/2014/main" id="{C92681BB-E836-101B-9458-42ED02EA9E6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9988" y="1018572"/>
            <a:ext cx="3200038" cy="5265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923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2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 mute="1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3FE06-88A0-9AC2-B4C4-4B08992308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Predictive Modelling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09131C-7ACD-B01D-35FE-2847556F71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384" y="1813941"/>
            <a:ext cx="6248684" cy="4458843"/>
          </a:xfrm>
        </p:spPr>
        <p:txBody>
          <a:bodyPr>
            <a:normAutofit/>
          </a:bodyPr>
          <a:lstStyle/>
          <a:p>
            <a:pPr marL="0" indent="0">
              <a:buClr>
                <a:schemeClr val="tx1"/>
              </a:buClr>
              <a:buNone/>
            </a:pPr>
            <a:r>
              <a:rPr lang="en-US" sz="2000" b="1" dirty="0"/>
              <a:t>Model Data</a:t>
            </a:r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en-US" sz="2000" dirty="0"/>
              <a:t>Random 70% Subject B, C and D (TRAIN) / Remaining 30% (TEST)</a:t>
            </a:r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en-US" sz="2000" dirty="0"/>
              <a:t>Subject B, C and D (TRAIN) / Subject A (TEST)</a:t>
            </a:r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endParaRPr lang="en-US" sz="2000" dirty="0"/>
          </a:p>
          <a:p>
            <a:pPr>
              <a:buClr>
                <a:schemeClr val="tx1"/>
              </a:buClr>
              <a:buFont typeface="Wingdings" pitchFamily="2" charset="2"/>
              <a:buChar char="Ø"/>
            </a:pPr>
            <a:r>
              <a:rPr lang="en-US" sz="2000" dirty="0"/>
              <a:t>Solos are not linearly separable (SVM needs Kernel Trick)</a:t>
            </a:r>
          </a:p>
          <a:p>
            <a:pPr>
              <a:buClr>
                <a:schemeClr val="tx1"/>
              </a:buClr>
              <a:buFont typeface="Wingdings" pitchFamily="2" charset="2"/>
              <a:buChar char="Ø"/>
            </a:pPr>
            <a:r>
              <a:rPr lang="en-US" sz="2000" dirty="0"/>
              <a:t>Shots are linearly separable  </a:t>
            </a:r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endParaRPr lang="en-US" sz="2000" dirty="0"/>
          </a:p>
        </p:txBody>
      </p:sp>
      <p:pic>
        <p:nvPicPr>
          <p:cNvPr id="4" name="Picture 3" descr="A picture containing text, red, screenshot, carmine&#10;&#10;Description automatically generated">
            <a:extLst>
              <a:ext uri="{FF2B5EF4-FFF2-40B4-BE49-F238E27FC236}">
                <a16:creationId xmlns:a16="http://schemas.microsoft.com/office/drawing/2014/main" id="{4B9DAADC-ED14-9C78-0340-EFED59ACCD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7068" y="840653"/>
            <a:ext cx="4130804" cy="234860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9216C6A-F50E-AB73-4F27-7D2DE7A0C8F4}"/>
              </a:ext>
            </a:extLst>
          </p:cNvPr>
          <p:cNvSpPr txBox="1"/>
          <p:nvPr/>
        </p:nvSpPr>
        <p:spPr>
          <a:xfrm>
            <a:off x="6547358" y="3189255"/>
            <a:ext cx="5110223" cy="5951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6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Figure 8: Pairs Plots of Characteristic Variables for Solos for Subject B, C and D</a:t>
            </a:r>
            <a:endParaRPr lang="en-IE" sz="16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9" name="Picture 8" descr="A picture containing text, screenshot, design&#10;&#10;Description automatically generated">
            <a:extLst>
              <a:ext uri="{FF2B5EF4-FFF2-40B4-BE49-F238E27FC236}">
                <a16:creationId xmlns:a16="http://schemas.microsoft.com/office/drawing/2014/main" id="{F8C8412C-C0B6-AB53-A5EC-1FF138D1EC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2815" y="3784426"/>
            <a:ext cx="4125057" cy="234860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0A6FC12-EF63-B45A-964A-469C9DCF4C2C}"/>
              </a:ext>
            </a:extLst>
          </p:cNvPr>
          <p:cNvSpPr txBox="1"/>
          <p:nvPr/>
        </p:nvSpPr>
        <p:spPr>
          <a:xfrm>
            <a:off x="6547358" y="6143424"/>
            <a:ext cx="511022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6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Figure </a:t>
            </a:r>
            <a:r>
              <a:rPr lang="en-GB" sz="1600" dirty="0">
                <a:ea typeface="Calibri" panose="020F0502020204030204" pitchFamily="34" charset="0"/>
                <a:cs typeface="Times New Roman" panose="02020603050405020304" pitchFamily="18" charset="0"/>
              </a:rPr>
              <a:t>9</a:t>
            </a:r>
            <a:r>
              <a:rPr lang="en-GB" sz="16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: Pairs Plots of Characteristic Variables for Kicks or Shots for Subject B, C and D</a:t>
            </a:r>
            <a:endParaRPr lang="en-IE" sz="16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61457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3FE06-88A0-9AC2-B4C4-4B08992308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Predictive Modelling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09131C-7ACD-B01D-35FE-2847556F71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384" y="1813941"/>
            <a:ext cx="6248684" cy="4458843"/>
          </a:xfrm>
        </p:spPr>
        <p:txBody>
          <a:bodyPr>
            <a:normAutofit/>
          </a:bodyPr>
          <a:lstStyle/>
          <a:p>
            <a:pPr marL="0" indent="0">
              <a:buClr>
                <a:schemeClr val="tx1"/>
              </a:buClr>
              <a:buNone/>
            </a:pPr>
            <a:r>
              <a:rPr lang="en-US" sz="2000" b="1" dirty="0"/>
              <a:t>Model Results</a:t>
            </a:r>
            <a:endParaRPr lang="en-US" sz="2000" dirty="0"/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endParaRPr lang="en-US"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216C6A-F50E-AB73-4F27-7D2DE7A0C8F4}"/>
              </a:ext>
            </a:extLst>
          </p:cNvPr>
          <p:cNvSpPr txBox="1"/>
          <p:nvPr/>
        </p:nvSpPr>
        <p:spPr>
          <a:xfrm>
            <a:off x="1357614" y="3759617"/>
            <a:ext cx="511022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6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Figure 10: Model Results for Solos</a:t>
            </a:r>
            <a:endParaRPr lang="en-IE" sz="16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A6FC12-EF63-B45A-964A-469C9DCF4C2C}"/>
              </a:ext>
            </a:extLst>
          </p:cNvPr>
          <p:cNvSpPr txBox="1"/>
          <p:nvPr/>
        </p:nvSpPr>
        <p:spPr>
          <a:xfrm>
            <a:off x="6096000" y="5633133"/>
            <a:ext cx="511022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6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Figure 11: Model Results for Kicks or Shots</a:t>
            </a:r>
            <a:endParaRPr lang="en-IE" sz="16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C78D47-7080-2233-F38A-73286E9054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3065" y="4043362"/>
            <a:ext cx="6414516" cy="1589771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CE2E142-D998-A14C-A821-3C0A9EE2DF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8384" y="2169845"/>
            <a:ext cx="6416044" cy="1589772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377146581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99CB38"/>
      </a:accent1>
      <a:accent2>
        <a:srgbClr val="63A537"/>
      </a:accent2>
      <a:accent3>
        <a:srgbClr val="E6D024"/>
      </a:accent3>
      <a:accent4>
        <a:srgbClr val="CC9700"/>
      </a:accent4>
      <a:accent5>
        <a:srgbClr val="4EB3CF"/>
      </a:accent5>
      <a:accent6>
        <a:srgbClr val="378DA6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29F68FFC-748B-4FC3-BF39-7F84A6D5840F}"/>
    </a:ext>
  </a:extLst>
</a:theme>
</file>

<file path=ppt/theme/theme2.xml><?xml version="1.0" encoding="utf-8"?>
<a:theme xmlns:a="http://schemas.openxmlformats.org/drawingml/2006/main" name="Office Theme 2013 -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{F5C20CDD-89EA-3143-904F-706004CC1038}tf10001061</Template>
  <TotalTime>6226</TotalTime>
  <Words>799</Words>
  <Application>Microsoft Macintosh PowerPoint</Application>
  <PresentationFormat>Widescreen</PresentationFormat>
  <Paragraphs>92</Paragraphs>
  <Slides>10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Calibri</vt:lpstr>
      <vt:lpstr>Times New Roman</vt:lpstr>
      <vt:lpstr>Tw Cen MT</vt:lpstr>
      <vt:lpstr>Tw Cen MT Condensed</vt:lpstr>
      <vt:lpstr>Wingdings</vt:lpstr>
      <vt:lpstr>Wingdings 3</vt:lpstr>
      <vt:lpstr>Integral</vt:lpstr>
      <vt:lpstr>Automatic Classifications of solos and kicks in gaelic football using accelerometer data</vt:lpstr>
      <vt:lpstr>Introduction</vt:lpstr>
      <vt:lpstr>Literature Review</vt:lpstr>
      <vt:lpstr>Data Collection and Cleaning</vt:lpstr>
      <vt:lpstr>Exploratory Analysis</vt:lpstr>
      <vt:lpstr>Feature Engineering</vt:lpstr>
      <vt:lpstr>Feature Engineering</vt:lpstr>
      <vt:lpstr>Predictive Modelling</vt:lpstr>
      <vt:lpstr>Predictive Modelling</vt:lpstr>
      <vt:lpstr>Conclusion and recommendations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Applied Database Systems Project Characteristics of Super Hosts in Melbourne Airbnb Dataset </dc:title>
  <dc:creator>Robert Dowd</dc:creator>
  <cp:lastModifiedBy>Robert Dowd</cp:lastModifiedBy>
  <cp:revision>31</cp:revision>
  <dcterms:created xsi:type="dcterms:W3CDTF">2023-01-02T21:55:41Z</dcterms:created>
  <dcterms:modified xsi:type="dcterms:W3CDTF">2023-06-02T16:20:46Z</dcterms:modified>
</cp:coreProperties>
</file>

<file path=docProps/thumbnail.jpeg>
</file>